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63" r:id="rId5"/>
    <p:sldId id="257" r:id="rId6"/>
    <p:sldId id="286" r:id="rId7"/>
    <p:sldId id="277" r:id="rId8"/>
    <p:sldId id="287" r:id="rId9"/>
    <p:sldId id="288" r:id="rId10"/>
    <p:sldId id="289" r:id="rId11"/>
    <p:sldId id="268" r:id="rId12"/>
    <p:sldId id="290" r:id="rId13"/>
    <p:sldId id="291" r:id="rId14"/>
    <p:sldId id="262" r:id="rId15"/>
    <p:sldId id="273" r:id="rId16"/>
    <p:sldId id="260" r:id="rId17"/>
    <p:sldId id="284" r:id="rId18"/>
    <p:sldId id="283" r:id="rId19"/>
    <p:sldId id="259" r:id="rId20"/>
    <p:sldId id="279" r:id="rId21"/>
    <p:sldId id="28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B2E"/>
    <a:srgbClr val="6F7071"/>
    <a:srgbClr val="B48B61"/>
    <a:srgbClr val="595347"/>
    <a:srgbClr val="D9D8D5"/>
    <a:srgbClr val="FD9401"/>
    <a:srgbClr val="FC915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12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2021. 10. 4.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AEDF56-C01E-4F19-815B-DF98F17D4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334240" cy="6938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twayair M" panose="02000300000000000000" pitchFamily="2" charset="-127"/>
              <a:ea typeface="twayair M" panose="020003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DACE6-738D-4516-BBD7-033BF415A52D}"/>
              </a:ext>
            </a:extLst>
          </p:cNvPr>
          <p:cNvSpPr txBox="1"/>
          <p:nvPr/>
        </p:nvSpPr>
        <p:spPr>
          <a:xfrm>
            <a:off x="2134021" y="770021"/>
            <a:ext cx="79239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5">
                    <a:lumMod val="50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한국인이 선호하는</a:t>
            </a:r>
            <a:endParaRPr lang="en-US" altLang="ko-KR" sz="8000" b="1" dirty="0">
              <a:solidFill>
                <a:schemeClr val="accent5">
                  <a:lumMod val="50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algn="ctr"/>
            <a:r>
              <a:rPr lang="ko-KR" altLang="en-US" sz="8000" b="1" dirty="0" err="1">
                <a:solidFill>
                  <a:schemeClr val="accent5">
                    <a:lumMod val="50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평균얼굴</a:t>
            </a:r>
            <a:r>
              <a:rPr lang="ko-KR" altLang="en-US" sz="8000" b="1" dirty="0">
                <a:solidFill>
                  <a:schemeClr val="accent5">
                    <a:lumMod val="50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</a:t>
            </a:r>
            <a:r>
              <a:rPr lang="ko-KR" altLang="en-US" sz="8000" b="1" dirty="0" err="1">
                <a:solidFill>
                  <a:schemeClr val="accent5">
                    <a:lumMod val="50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생성모델</a:t>
            </a:r>
            <a:endParaRPr lang="ko-KR" altLang="en-US" sz="8000" b="1" dirty="0">
              <a:solidFill>
                <a:schemeClr val="accent5">
                  <a:lumMod val="50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1C454-4902-BE49-B8EE-4162737B5977}"/>
              </a:ext>
            </a:extLst>
          </p:cNvPr>
          <p:cNvSpPr txBox="1"/>
          <p:nvPr/>
        </p:nvSpPr>
        <p:spPr>
          <a:xfrm>
            <a:off x="9813071" y="6286181"/>
            <a:ext cx="27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>
                <a:latin typeface="twayair M" panose="02000300000000000000" pitchFamily="2" charset="-127"/>
                <a:ea typeface="twayair M" panose="02000300000000000000" pitchFamily="2" charset="-127"/>
              </a:rPr>
              <a:t>Codestates</a:t>
            </a:r>
            <a:r>
              <a:rPr kumimoji="1" lang="en-US" altLang="ko-KR" dirty="0">
                <a:latin typeface="twayair M" panose="02000300000000000000" pitchFamily="2" charset="-127"/>
                <a:ea typeface="twayair M" panose="02000300000000000000" pitchFamily="2" charset="-127"/>
              </a:rPr>
              <a:t> AIB </a:t>
            </a:r>
            <a:r>
              <a:rPr kumimoji="1" lang="ko-KR" altLang="en-US" dirty="0" err="1">
                <a:latin typeface="twayair M" panose="02000300000000000000" pitchFamily="2" charset="-127"/>
                <a:ea typeface="twayair M" panose="02000300000000000000" pitchFamily="2" charset="-127"/>
              </a:rPr>
              <a:t>박헌도</a:t>
            </a:r>
            <a:endParaRPr kumimoji="1" lang="ko-KR" altLang="en-US" dirty="0"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모델 설명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FBC1C0-745E-4C46-84A2-14ADE918000E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6745F-33B5-4A76-9759-38ABF153A9A9}"/>
              </a:ext>
            </a:extLst>
          </p:cNvPr>
          <p:cNvSpPr/>
          <p:nvPr/>
        </p:nvSpPr>
        <p:spPr>
          <a:xfrm>
            <a:off x="6096000" y="1480799"/>
            <a:ext cx="2148346" cy="707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5E2C18-B23F-4CCE-9449-C5B740648C43}"/>
              </a:ext>
            </a:extLst>
          </p:cNvPr>
          <p:cNvSpPr txBox="1"/>
          <p:nvPr/>
        </p:nvSpPr>
        <p:spPr>
          <a:xfrm>
            <a:off x="6069551" y="1480799"/>
            <a:ext cx="22012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학습 결과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A61E5-9738-4C77-A336-C06DB3B282C5}"/>
              </a:ext>
            </a:extLst>
          </p:cNvPr>
          <p:cNvSpPr txBox="1"/>
          <p:nvPr/>
        </p:nvSpPr>
        <p:spPr>
          <a:xfrm>
            <a:off x="5988205" y="2564697"/>
            <a:ext cx="6122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1,500kimg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결과 눈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코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,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입의 위치와 대략적인 형태만 생성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Pixel2style2pixel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super resolution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돌린 결과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서양인처럼 나타나는 문제가 있음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코랩으로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모델 학습을 진행했을 때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GPU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수가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1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개라는 한계 발생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8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개의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GPU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로 돌렸을 때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의미있는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이미지를 얻으려면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5k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</a:t>
            </a: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kimg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필요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속도와 성능을 모두 올릴 방법을 찾아야함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9E150F-EA77-C843-A4B9-B105BE4D1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84" y="1497805"/>
            <a:ext cx="4241588" cy="42415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CF30F82-C985-0F48-BBAF-912CA2C9F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84" y="1497804"/>
            <a:ext cx="4241588" cy="42415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493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모델 설명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4EC2580-AA43-4621-B8D3-4C63E2954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520862"/>
              </p:ext>
            </p:extLst>
          </p:nvPr>
        </p:nvGraphicFramePr>
        <p:xfrm>
          <a:off x="1061630" y="1744389"/>
          <a:ext cx="10800000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Resolution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GPUs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1000 </a:t>
                      </a:r>
                      <a:r>
                        <a:rPr lang="en-US" altLang="ko-KR" sz="21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kimg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25k </a:t>
                      </a:r>
                      <a:r>
                        <a:rPr lang="en-US" altLang="ko-KR" sz="21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kimg</a:t>
                      </a:r>
                      <a:endParaRPr lang="ko-KR" altLang="en-US" sz="21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128x128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1h 13m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1d 06h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256x256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1h 24m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1d 11h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512x512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2h 48m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2d 22h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1024x1024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1d 20h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46d 03h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1024x1024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8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5h 54m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9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tway_fly M" panose="02000300000000000000" pitchFamily="2" charset="-127"/>
                          <a:ea typeface="tway_fly M" panose="02000300000000000000" pitchFamily="2" charset="-127"/>
                          <a:cs typeface="Arial" panose="020B0604020202020204" pitchFamily="34" charset="0"/>
                        </a:rPr>
                        <a:t>6d 03h</a:t>
                      </a:r>
                      <a:endParaRPr lang="ko-KR" altLang="en-US" sz="1900" dirty="0">
                        <a:solidFill>
                          <a:schemeClr val="bg2">
                            <a:lumMod val="25000"/>
                          </a:schemeClr>
                        </a:solidFill>
                        <a:latin typeface="tway_fly M" panose="02000300000000000000" pitchFamily="2" charset="-127"/>
                        <a:ea typeface="tway_fly M" panose="02000300000000000000" pitchFamily="2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93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모델 설명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FBC1C0-745E-4C46-84A2-14ADE918000E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6745F-33B5-4A76-9759-38ABF153A9A9}"/>
              </a:ext>
            </a:extLst>
          </p:cNvPr>
          <p:cNvSpPr/>
          <p:nvPr/>
        </p:nvSpPr>
        <p:spPr>
          <a:xfrm>
            <a:off x="5843507" y="1603393"/>
            <a:ext cx="1683237" cy="707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5E2C18-B23F-4CCE-9449-C5B740648C43}"/>
              </a:ext>
            </a:extLst>
          </p:cNvPr>
          <p:cNvSpPr txBox="1"/>
          <p:nvPr/>
        </p:nvSpPr>
        <p:spPr>
          <a:xfrm>
            <a:off x="5865929" y="1691973"/>
            <a:ext cx="1660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모델 수정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A61E5-9738-4C77-A336-C06DB3B282C5}"/>
              </a:ext>
            </a:extLst>
          </p:cNvPr>
          <p:cNvSpPr txBox="1"/>
          <p:nvPr/>
        </p:nvSpPr>
        <p:spPr>
          <a:xfrm>
            <a:off x="5843507" y="2564697"/>
            <a:ext cx="62667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증명사진을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데이터셋에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추가하여 모델 다시 학습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Face alignment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조정을 통해 모든 사진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alignment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조정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사전학습모델의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가중치만을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가져와서 사용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Freeze-D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사용하여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판별자층을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얼려서 이전의 데이터를 최대한 활용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1328AE-81E8-4031-8851-BDD649B1B309}"/>
              </a:ext>
            </a:extLst>
          </p:cNvPr>
          <p:cNvSpPr/>
          <p:nvPr/>
        </p:nvSpPr>
        <p:spPr>
          <a:xfrm>
            <a:off x="863600" y="1480800"/>
            <a:ext cx="4269321" cy="505701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52704E-984E-1A48-B4B5-3B455CF60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68" y="3865625"/>
            <a:ext cx="1822536" cy="26581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2A7705-4FD9-A04C-8D7C-9BF30652D7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r="5479"/>
          <a:stretch/>
        </p:blipFill>
        <p:spPr>
          <a:xfrm>
            <a:off x="3059293" y="3966133"/>
            <a:ext cx="2073628" cy="25716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A2CF5B-E607-A94D-AFF9-9C6D329E2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68" y="1494868"/>
            <a:ext cx="1932527" cy="23426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A5C0C81-C11E-8241-AA96-6A4D26448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293" y="1494868"/>
            <a:ext cx="2073628" cy="259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9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모델 설명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FBC1C0-745E-4C46-84A2-14ADE918000E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6745F-33B5-4A76-9759-38ABF153A9A9}"/>
              </a:ext>
            </a:extLst>
          </p:cNvPr>
          <p:cNvSpPr/>
          <p:nvPr/>
        </p:nvSpPr>
        <p:spPr>
          <a:xfrm>
            <a:off x="5771489" y="1570382"/>
            <a:ext cx="1683237" cy="707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5E2C18-B23F-4CCE-9449-C5B740648C43}"/>
              </a:ext>
            </a:extLst>
          </p:cNvPr>
          <p:cNvSpPr txBox="1"/>
          <p:nvPr/>
        </p:nvSpPr>
        <p:spPr>
          <a:xfrm>
            <a:off x="5793911" y="1658962"/>
            <a:ext cx="1660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최종 결과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A61E5-9738-4C77-A336-C06DB3B282C5}"/>
              </a:ext>
            </a:extLst>
          </p:cNvPr>
          <p:cNvSpPr txBox="1"/>
          <p:nvPr/>
        </p:nvSpPr>
        <p:spPr>
          <a:xfrm>
            <a:off x="5771489" y="2570473"/>
            <a:ext cx="62667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처음 모델보다 학습을 적게 시켜도 비교적 뚜렷한 이미지 생성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256x256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해상도 이미지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500kimg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학습한 결과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고화질로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5k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정도 진행하면 더 좋은 결과가 도출될 것이라 예상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algn="just"/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1328AE-81E8-4031-8851-BDD649B1B309}"/>
              </a:ext>
            </a:extLst>
          </p:cNvPr>
          <p:cNvSpPr/>
          <p:nvPr/>
        </p:nvSpPr>
        <p:spPr>
          <a:xfrm>
            <a:off x="863600" y="1480801"/>
            <a:ext cx="4342090" cy="434168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4FEA77-B3CD-C846-8723-C04364AEE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68" y="1489098"/>
            <a:ext cx="2162750" cy="21627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FF55650-69A5-F04F-B612-55C74448A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90" y="3651848"/>
            <a:ext cx="2163600" cy="21636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AB525F5-8CDB-AE4A-9D42-EA1601FBF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4" y="3658880"/>
            <a:ext cx="2163600" cy="2163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FE5D308-8791-FF44-A509-055415B0D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172" y="1492614"/>
            <a:ext cx="2162750" cy="21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2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162885-2062-49C6-A005-6BA2627B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41F1DA-080A-486F-9500-9998F8C07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5A109E-FEA8-4FB0-8706-5361E8E02D79}"/>
              </a:ext>
            </a:extLst>
          </p:cNvPr>
          <p:cNvGrpSpPr/>
          <p:nvPr/>
        </p:nvGrpSpPr>
        <p:grpSpPr>
          <a:xfrm>
            <a:off x="3977471" y="2490281"/>
            <a:ext cx="4237058" cy="1877437"/>
            <a:chOff x="3977471" y="2117558"/>
            <a:chExt cx="4237058" cy="187743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15352-E51E-4541-AB75-9887E3660BB7}"/>
                </a:ext>
              </a:extLst>
            </p:cNvPr>
            <p:cNvSpPr txBox="1"/>
            <p:nvPr/>
          </p:nvSpPr>
          <p:spPr>
            <a:xfrm>
              <a:off x="4798209" y="2117558"/>
              <a:ext cx="27430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Part 3.</a:t>
              </a:r>
              <a:endParaRPr lang="ko-KR" altLang="en-US" sz="66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6FB55F-8B89-4805-813C-08CD2F9113C4}"/>
                </a:ext>
              </a:extLst>
            </p:cNvPr>
            <p:cNvSpPr txBox="1"/>
            <p:nvPr/>
          </p:nvSpPr>
          <p:spPr>
            <a:xfrm>
              <a:off x="3977471" y="3225554"/>
              <a:ext cx="423705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개선점 및 발전방향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565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개선점 및 발전방향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74978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자유형: 도형 211">
            <a:extLst>
              <a:ext uri="{FF2B5EF4-FFF2-40B4-BE49-F238E27FC236}">
                <a16:creationId xmlns:a16="http://schemas.microsoft.com/office/drawing/2014/main" id="{82E920FE-5039-4712-9C49-62E4AE82D2BE}"/>
              </a:ext>
            </a:extLst>
          </p:cNvPr>
          <p:cNvSpPr/>
          <p:nvPr/>
        </p:nvSpPr>
        <p:spPr>
          <a:xfrm>
            <a:off x="945683" y="5654124"/>
            <a:ext cx="20944" cy="99483"/>
          </a:xfrm>
          <a:custGeom>
            <a:avLst/>
            <a:gdLst>
              <a:gd name="connsiteX0" fmla="*/ 19995 w 24384"/>
              <a:gd name="connsiteY0" fmla="*/ 108997 h 115824"/>
              <a:gd name="connsiteX1" fmla="*/ 19995 w 24384"/>
              <a:gd name="connsiteY1" fmla="*/ 108997 h 115824"/>
              <a:gd name="connsiteX2" fmla="*/ 18776 w 24384"/>
              <a:gd name="connsiteY2" fmla="*/ 110825 h 115824"/>
              <a:gd name="connsiteX3" fmla="*/ 18776 w 24384"/>
              <a:gd name="connsiteY3" fmla="*/ 112045 h 115824"/>
              <a:gd name="connsiteX4" fmla="*/ 21214 w 24384"/>
              <a:gd name="connsiteY4" fmla="*/ 114483 h 115824"/>
              <a:gd name="connsiteX5" fmla="*/ 19995 w 24384"/>
              <a:gd name="connsiteY5" fmla="*/ 108997 h 115824"/>
              <a:gd name="connsiteX6" fmla="*/ 10241 w 24384"/>
              <a:gd name="connsiteY6" fmla="*/ 103510 h 115824"/>
              <a:gd name="connsiteX7" fmla="*/ 9022 w 24384"/>
              <a:gd name="connsiteY7" fmla="*/ 103510 h 115824"/>
              <a:gd name="connsiteX8" fmla="*/ 10241 w 24384"/>
              <a:gd name="connsiteY8" fmla="*/ 102901 h 115824"/>
              <a:gd name="connsiteX9" fmla="*/ 7803 w 24384"/>
              <a:gd name="connsiteY9" fmla="*/ 101681 h 115824"/>
              <a:gd name="connsiteX10" fmla="*/ 5364 w 24384"/>
              <a:gd name="connsiteY10" fmla="*/ 101681 h 115824"/>
              <a:gd name="connsiteX11" fmla="*/ 4145 w 24384"/>
              <a:gd name="connsiteY11" fmla="*/ 101072 h 115824"/>
              <a:gd name="connsiteX12" fmla="*/ 4145 w 24384"/>
              <a:gd name="connsiteY12" fmla="*/ 99853 h 115824"/>
              <a:gd name="connsiteX13" fmla="*/ 2926 w 24384"/>
              <a:gd name="connsiteY13" fmla="*/ 101681 h 115824"/>
              <a:gd name="connsiteX14" fmla="*/ 4145 w 24384"/>
              <a:gd name="connsiteY14" fmla="*/ 103510 h 115824"/>
              <a:gd name="connsiteX15" fmla="*/ 9632 w 24384"/>
              <a:gd name="connsiteY15" fmla="*/ 105949 h 115824"/>
              <a:gd name="connsiteX16" fmla="*/ 11460 w 24384"/>
              <a:gd name="connsiteY16" fmla="*/ 107168 h 115824"/>
              <a:gd name="connsiteX17" fmla="*/ 12680 w 24384"/>
              <a:gd name="connsiteY17" fmla="*/ 103510 h 115824"/>
              <a:gd name="connsiteX18" fmla="*/ 12680 w 24384"/>
              <a:gd name="connsiteY18" fmla="*/ 102291 h 115824"/>
              <a:gd name="connsiteX19" fmla="*/ 10851 w 24384"/>
              <a:gd name="connsiteY19" fmla="*/ 102901 h 115824"/>
              <a:gd name="connsiteX20" fmla="*/ 10851 w 24384"/>
              <a:gd name="connsiteY20" fmla="*/ 103510 h 115824"/>
              <a:gd name="connsiteX21" fmla="*/ 10241 w 24384"/>
              <a:gd name="connsiteY21" fmla="*/ 103510 h 115824"/>
              <a:gd name="connsiteX22" fmla="*/ 25481 w 24384"/>
              <a:gd name="connsiteY22" fmla="*/ 5974 h 115824"/>
              <a:gd name="connsiteX23" fmla="*/ 26091 w 24384"/>
              <a:gd name="connsiteY23" fmla="*/ 4755 h 115824"/>
              <a:gd name="connsiteX24" fmla="*/ 26091 w 24384"/>
              <a:gd name="connsiteY24" fmla="*/ 3536 h 115824"/>
              <a:gd name="connsiteX25" fmla="*/ 24262 w 24384"/>
              <a:gd name="connsiteY25" fmla="*/ 2926 h 115824"/>
              <a:gd name="connsiteX26" fmla="*/ 23652 w 24384"/>
              <a:gd name="connsiteY26" fmla="*/ 2926 h 115824"/>
              <a:gd name="connsiteX27" fmla="*/ 21824 w 24384"/>
              <a:gd name="connsiteY27" fmla="*/ 5974 h 115824"/>
              <a:gd name="connsiteX28" fmla="*/ 22433 w 24384"/>
              <a:gd name="connsiteY28" fmla="*/ 6584 h 115824"/>
              <a:gd name="connsiteX29" fmla="*/ 24262 w 24384"/>
              <a:gd name="connsiteY29" fmla="*/ 7803 h 115824"/>
              <a:gd name="connsiteX30" fmla="*/ 24872 w 24384"/>
              <a:gd name="connsiteY30" fmla="*/ 7803 h 115824"/>
              <a:gd name="connsiteX31" fmla="*/ 25481 w 24384"/>
              <a:gd name="connsiteY31" fmla="*/ 5974 h 11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4384" h="115824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6096" cap="flat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latin typeface="tway_fly M" panose="02000300000000000000" pitchFamily="2" charset="-127"/>
              <a:ea typeface="tway_fly M" panose="02000300000000000000" pitchFamily="2" charset="-127"/>
            </a:endParaRPr>
          </a:p>
        </p:txBody>
      </p:sp>
      <p:sp>
        <p:nvSpPr>
          <p:cNvPr id="228" name="テキスト ボックス 17">
            <a:extLst>
              <a:ext uri="{FF2B5EF4-FFF2-40B4-BE49-F238E27FC236}">
                <a16:creationId xmlns:a16="http://schemas.microsoft.com/office/drawing/2014/main" id="{4015E660-1023-4F2B-BC44-91B4442FBEAF}"/>
              </a:ext>
            </a:extLst>
          </p:cNvPr>
          <p:cNvSpPr txBox="1"/>
          <p:nvPr/>
        </p:nvSpPr>
        <p:spPr>
          <a:xfrm>
            <a:off x="1140094" y="524788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tway_fly M" panose="02000300000000000000" pitchFamily="2" charset="-127"/>
                <a:ea typeface="tway_fly M" panose="02000300000000000000" pitchFamily="2" charset="-127"/>
              </a:rPr>
              <a:t>전이학습</a:t>
            </a:r>
            <a:r>
              <a:rPr kumimoji="1" lang="ko-KR" altLang="en-US" dirty="0">
                <a:latin typeface="tway_fly M" panose="02000300000000000000" pitchFamily="2" charset="-127"/>
                <a:ea typeface="tway_fly M" panose="02000300000000000000" pitchFamily="2" charset="-127"/>
              </a:rPr>
              <a:t> 활용방안</a:t>
            </a:r>
            <a:endParaRPr kumimoji="1" lang="ja-JP" altLang="en-US" dirty="0">
              <a:latin typeface="tway_fly M" panose="02000300000000000000" pitchFamily="2" charset="-127"/>
              <a:ea typeface="Malgun Gothic" panose="020B0503020000020004" pitchFamily="34" charset="-127"/>
            </a:endParaRPr>
          </a:p>
        </p:txBody>
      </p:sp>
      <p:sp>
        <p:nvSpPr>
          <p:cNvPr id="232" name="テキスト ボックス 17">
            <a:extLst>
              <a:ext uri="{FF2B5EF4-FFF2-40B4-BE49-F238E27FC236}">
                <a16:creationId xmlns:a16="http://schemas.microsoft.com/office/drawing/2014/main" id="{0E8BCB88-F48C-46FC-B78D-674AD6F2CB2E}"/>
              </a:ext>
            </a:extLst>
          </p:cNvPr>
          <p:cNvSpPr txBox="1"/>
          <p:nvPr/>
        </p:nvSpPr>
        <p:spPr>
          <a:xfrm>
            <a:off x="4886357" y="5247888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tway_fly M" panose="02000300000000000000" pitchFamily="2" charset="-127"/>
                <a:ea typeface="tway_fly M" panose="02000300000000000000" pitchFamily="2" charset="-127"/>
              </a:rPr>
              <a:t>다른 모델과 </a:t>
            </a:r>
            <a:r>
              <a:rPr kumimoji="1" lang="en-US" altLang="ko-KR" dirty="0">
                <a:latin typeface="tway_fly M" panose="02000300000000000000" pitchFamily="2" charset="-127"/>
                <a:ea typeface="tway_fly M" panose="02000300000000000000" pitchFamily="2" charset="-127"/>
              </a:rPr>
              <a:t>mixing</a:t>
            </a:r>
            <a:endParaRPr kumimoji="1" lang="ja-JP" altLang="en-US" dirty="0">
              <a:latin typeface="tway_fly M" panose="02000300000000000000" pitchFamily="2" charset="-127"/>
              <a:ea typeface="Malgun Gothic" panose="020B0503020000020004" pitchFamily="34" charset="-127"/>
            </a:endParaRPr>
          </a:p>
        </p:txBody>
      </p:sp>
      <p:sp>
        <p:nvSpPr>
          <p:cNvPr id="236" name="テキスト ボックス 17">
            <a:extLst>
              <a:ext uri="{FF2B5EF4-FFF2-40B4-BE49-F238E27FC236}">
                <a16:creationId xmlns:a16="http://schemas.microsoft.com/office/drawing/2014/main" id="{653E8284-C946-4021-9FA2-4D5BC8D77592}"/>
              </a:ext>
            </a:extLst>
          </p:cNvPr>
          <p:cNvSpPr txBox="1"/>
          <p:nvPr/>
        </p:nvSpPr>
        <p:spPr>
          <a:xfrm>
            <a:off x="7681236" y="5247888"/>
            <a:ext cx="405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tway_fly M" panose="02000300000000000000" pitchFamily="2" charset="-127"/>
                <a:ea typeface="tway_fly M" panose="02000300000000000000" pitchFamily="2" charset="-127"/>
              </a:rPr>
              <a:t>Style mixing</a:t>
            </a:r>
            <a:r>
              <a:rPr kumimoji="1" lang="ko-KR" altLang="en-US" dirty="0">
                <a:latin typeface="tway_fly M" panose="02000300000000000000" pitchFamily="2" charset="-127"/>
                <a:ea typeface="tway_fly M" panose="02000300000000000000" pitchFamily="2" charset="-127"/>
              </a:rPr>
              <a:t>을 통한 새로운 이미지 생성</a:t>
            </a:r>
            <a:endParaRPr kumimoji="1" lang="ja-JP" altLang="en-US" dirty="0">
              <a:latin typeface="tway_fly M" panose="02000300000000000000" pitchFamily="2" charset="-127"/>
              <a:ea typeface="Malgun Gothic" panose="020B05030200000200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B3C6E9-D63A-564A-B8E3-22AED1B41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89" y="1989536"/>
            <a:ext cx="2153154" cy="32357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E136E3-E8F5-DB45-979E-39344C7D2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04" y="2768702"/>
            <a:ext cx="3539693" cy="24565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331750-8B57-A841-B826-7A2B179E6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530" y="2998125"/>
            <a:ext cx="3959332" cy="22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9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7A7946-4597-4805-BA74-0116A5FF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56A45C-C351-4949-AD38-C924B7B58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552798-EFC5-4327-BC64-9F9AA2B5B2B9}"/>
              </a:ext>
            </a:extLst>
          </p:cNvPr>
          <p:cNvGrpSpPr/>
          <p:nvPr/>
        </p:nvGrpSpPr>
        <p:grpSpPr>
          <a:xfrm>
            <a:off x="4724470" y="2490281"/>
            <a:ext cx="2743059" cy="1877437"/>
            <a:chOff x="4798209" y="2117558"/>
            <a:chExt cx="2743059" cy="187743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93A37-0A65-4C31-9689-50006259DFE7}"/>
                </a:ext>
              </a:extLst>
            </p:cNvPr>
            <p:cNvSpPr txBox="1"/>
            <p:nvPr/>
          </p:nvSpPr>
          <p:spPr>
            <a:xfrm>
              <a:off x="4798209" y="2117558"/>
              <a:ext cx="27430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Part 4.</a:t>
              </a:r>
              <a:endParaRPr lang="ko-KR" altLang="en-US" sz="66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DDF45E-0756-473D-9A94-57CE00AD10E1}"/>
                </a:ext>
              </a:extLst>
            </p:cNvPr>
            <p:cNvSpPr txBox="1"/>
            <p:nvPr/>
          </p:nvSpPr>
          <p:spPr>
            <a:xfrm>
              <a:off x="5607724" y="3225554"/>
              <a:ext cx="112402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17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E0F61D0-A2C8-44A1-B908-3500BC0A77C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2506E-E847-4ACE-9096-8E7A6DE369A8}"/>
              </a:ext>
            </a:extLst>
          </p:cNvPr>
          <p:cNvSpPr txBox="1"/>
          <p:nvPr/>
        </p:nvSpPr>
        <p:spPr>
          <a:xfrm>
            <a:off x="5270663" y="2758890"/>
            <a:ext cx="18742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tway_fly M" panose="02000300000000000000" pitchFamily="2" charset="-127"/>
                <a:ea typeface="tway_fly M" panose="02000300000000000000" pitchFamily="2" charset="-127"/>
              </a:rPr>
              <a:t>V</a:t>
            </a:r>
            <a:r>
              <a:rPr lang="en-US" altLang="ko-KR" sz="8800" b="1" dirty="0">
                <a:solidFill>
                  <a:schemeClr val="accent2"/>
                </a:solidFill>
                <a:latin typeface="tway_fly M" panose="02000300000000000000" pitchFamily="2" charset="-127"/>
                <a:ea typeface="tway_fly M" panose="02000300000000000000" pitchFamily="2" charset="-127"/>
              </a:rPr>
              <a:t>S.</a:t>
            </a:r>
            <a:endParaRPr lang="ko-KR" altLang="en-US" sz="8800" b="1" dirty="0">
              <a:solidFill>
                <a:schemeClr val="accent2"/>
              </a:solidFill>
              <a:latin typeface="tway_fly M" panose="02000300000000000000" pitchFamily="2" charset="-127"/>
              <a:ea typeface="tway_fly M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E6AB4-FE27-4183-87D4-9D9556790F7F}"/>
              </a:ext>
            </a:extLst>
          </p:cNvPr>
          <p:cNvSpPr txBox="1"/>
          <p:nvPr/>
        </p:nvSpPr>
        <p:spPr>
          <a:xfrm>
            <a:off x="900026" y="3065790"/>
            <a:ext cx="3321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tway_fly M" panose="02000300000000000000" pitchFamily="2" charset="-127"/>
                <a:ea typeface="tway_fly M" panose="02000300000000000000" pitchFamily="2" charset="-127"/>
              </a:rPr>
              <a:t>New model</a:t>
            </a:r>
            <a:endParaRPr lang="ko-KR" altLang="en-US" sz="4800" dirty="0">
              <a:solidFill>
                <a:schemeClr val="bg1"/>
              </a:solidFill>
              <a:latin typeface="tway_fly M" panose="02000300000000000000" pitchFamily="2" charset="-127"/>
              <a:ea typeface="tway_fly M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7C920-A83B-49E7-9E75-4DF1865785B5}"/>
              </a:ext>
            </a:extLst>
          </p:cNvPr>
          <p:cNvSpPr txBox="1"/>
          <p:nvPr/>
        </p:nvSpPr>
        <p:spPr>
          <a:xfrm>
            <a:off x="7782680" y="3065790"/>
            <a:ext cx="3509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accent2"/>
                </a:solidFill>
                <a:latin typeface="tway_fly M" panose="02000300000000000000" pitchFamily="2" charset="-127"/>
                <a:ea typeface="tway_fly M" panose="02000300000000000000" pitchFamily="2" charset="-127"/>
              </a:rPr>
              <a:t>Light model</a:t>
            </a:r>
            <a:endParaRPr lang="ko-KR" altLang="en-US" sz="4800" dirty="0">
              <a:solidFill>
                <a:schemeClr val="accent2"/>
              </a:solidFill>
              <a:latin typeface="tway_fly M" panose="02000300000000000000" pitchFamily="2" charset="-127"/>
              <a:ea typeface="tway_fly 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923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01EEC6F-0EBC-4D04-AA88-FB84A0AD2135}"/>
              </a:ext>
            </a:extLst>
          </p:cNvPr>
          <p:cNvSpPr/>
          <p:nvPr/>
        </p:nvSpPr>
        <p:spPr>
          <a:xfrm>
            <a:off x="3832253" y="2877553"/>
            <a:ext cx="4527493" cy="11028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08716-9D7B-407E-8DC3-AF7722EB6DBE}"/>
              </a:ext>
            </a:extLst>
          </p:cNvPr>
          <p:cNvSpPr txBox="1"/>
          <p:nvPr/>
        </p:nvSpPr>
        <p:spPr>
          <a:xfrm>
            <a:off x="4165823" y="3075057"/>
            <a:ext cx="3860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_fly M" panose="02000300000000000000" pitchFamily="2" charset="-127"/>
                <a:ea typeface="tway_fly M" panose="02000300000000000000" pitchFamily="2" charset="-127"/>
              </a:rPr>
              <a:t>Transfer learning</a:t>
            </a:r>
            <a:endParaRPr lang="ko-KR" altLang="en-US" sz="4000" spc="-150" dirty="0">
              <a:solidFill>
                <a:schemeClr val="tx1">
                  <a:lumMod val="75000"/>
                  <a:lumOff val="25000"/>
                </a:schemeClr>
              </a:solidFill>
              <a:latin typeface="tway_fly M" panose="02000300000000000000" pitchFamily="2" charset="-127"/>
              <a:ea typeface="tway_fly 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802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E8FBCC9-73BB-41AE-BF7F-E1F0F68626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EB0AE-F497-477D-8294-D861BF07033A}"/>
              </a:ext>
            </a:extLst>
          </p:cNvPr>
          <p:cNvSpPr txBox="1"/>
          <p:nvPr/>
        </p:nvSpPr>
        <p:spPr>
          <a:xfrm>
            <a:off x="267625" y="4354015"/>
            <a:ext cx="5828375" cy="17321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FFHQ</a:t>
            </a:r>
            <a:r>
              <a:rPr lang="ko-KR" altLang="en-US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로 학습된 모델의 가중치 활용</a:t>
            </a:r>
            <a:r>
              <a:rPr lang="en-US" altLang="ko-KR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,</a:t>
            </a:r>
            <a:r>
              <a:rPr lang="ko-KR" altLang="en-US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 새로운 </a:t>
            </a:r>
            <a:r>
              <a:rPr lang="ko-KR" altLang="en-US" spc="-15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데이터셋</a:t>
            </a:r>
            <a:r>
              <a:rPr lang="ko-KR" altLang="en-US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 적용</a:t>
            </a:r>
            <a:endParaRPr lang="en-US" altLang="ko-KR" spc="-15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pc="-15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처음에 </a:t>
            </a:r>
            <a:r>
              <a:rPr lang="en-US" altLang="ko-KR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projection</a:t>
            </a:r>
            <a:r>
              <a:rPr lang="ko-KR" altLang="en-US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을 돌려봤을 때</a:t>
            </a:r>
            <a:r>
              <a:rPr lang="en-US" altLang="ko-KR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,</a:t>
            </a:r>
            <a:r>
              <a:rPr lang="ko-KR" altLang="en-US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 이미지가 많이 훼손됨</a:t>
            </a:r>
            <a:r>
              <a:rPr lang="en-US" altLang="ko-KR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endParaRPr lang="en-US" altLang="ko-KR" spc="-15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en-US" altLang="ko-KR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500kimg</a:t>
            </a:r>
            <a:r>
              <a:rPr lang="ko-KR" altLang="en-US" spc="-150" dirty="0">
                <a:latin typeface="THEJung130" panose="02020603020101020101" pitchFamily="18" charset="-127"/>
                <a:ea typeface="THEJung130" panose="02020603020101020101" pitchFamily="18" charset="-127"/>
              </a:rPr>
              <a:t>만 돌려도 처음 모델보다 더 좋은 이미지 생성</a:t>
            </a:r>
            <a:endParaRPr lang="en-US" altLang="ko-KR" spc="-15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5ACE5-905F-450D-91EC-E3AC776BB849}"/>
              </a:ext>
            </a:extLst>
          </p:cNvPr>
          <p:cNvSpPr txBox="1"/>
          <p:nvPr/>
        </p:nvSpPr>
        <p:spPr>
          <a:xfrm>
            <a:off x="636272" y="3429000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2">
                    <a:lumMod val="25000"/>
                  </a:schemeClr>
                </a:solidFill>
                <a:latin typeface="tway_fly M" panose="02000300000000000000" pitchFamily="2" charset="-127"/>
                <a:ea typeface="tway_fly M" panose="02000300000000000000" pitchFamily="2" charset="-127"/>
              </a:rPr>
              <a:t>FFHQ</a:t>
            </a:r>
            <a:r>
              <a:rPr lang="ko-KR" altLang="en-US" sz="3600" spc="-150" dirty="0">
                <a:solidFill>
                  <a:schemeClr val="bg2">
                    <a:lumMod val="25000"/>
                  </a:schemeClr>
                </a:solidFill>
                <a:latin typeface="tway_fly M" panose="02000300000000000000" pitchFamily="2" charset="-127"/>
                <a:ea typeface="tway_fly M" panose="02000300000000000000" pitchFamily="2" charset="-127"/>
              </a:rPr>
              <a:t> 사전학습모델의 활용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32CC84-79CD-4C11-8FD6-38126B9BCBA1}"/>
              </a:ext>
            </a:extLst>
          </p:cNvPr>
          <p:cNvCxnSpPr>
            <a:cxnSpLocks/>
          </p:cNvCxnSpPr>
          <p:nvPr/>
        </p:nvCxnSpPr>
        <p:spPr>
          <a:xfrm>
            <a:off x="636272" y="4182780"/>
            <a:ext cx="54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8FA51D-C321-44F6-B1EB-FDF9A3537C0F}"/>
              </a:ext>
            </a:extLst>
          </p:cNvPr>
          <p:cNvSpPr txBox="1"/>
          <p:nvPr/>
        </p:nvSpPr>
        <p:spPr>
          <a:xfrm>
            <a:off x="636272" y="531761"/>
            <a:ext cx="197522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solidFill>
                  <a:schemeClr val="accent3"/>
                </a:solidFill>
                <a:latin typeface="+mj-lt"/>
              </a:rPr>
              <a:t>A</a:t>
            </a:r>
            <a:endParaRPr lang="ko-KR" altLang="en-US" sz="16600" b="1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7291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105" y="611196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157" y="949750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105" y="2388685"/>
            <a:ext cx="4373541" cy="523220"/>
            <a:chOff x="802105" y="2134906"/>
            <a:chExt cx="4373541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20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01</a:t>
              </a:r>
              <a:endParaRPr lang="ko-KR" altLang="en-US" sz="2800" spc="3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3563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프로젝트 기획의도 및 가설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105" y="3421169"/>
            <a:ext cx="2215899" cy="523220"/>
            <a:chOff x="802105" y="2134906"/>
            <a:chExt cx="2215899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620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02</a:t>
              </a:r>
              <a:endParaRPr lang="ko-KR" altLang="en-US" sz="2800" spc="3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611850" y="2134906"/>
              <a:ext cx="14061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모델 설명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105" y="4453653"/>
            <a:ext cx="3437387" cy="523220"/>
            <a:chOff x="802105" y="2134906"/>
            <a:chExt cx="3437387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0ADE3-27EA-4373-9F0D-CAAE18A5A8A1}"/>
                </a:ext>
              </a:extLst>
            </p:cNvPr>
            <p:cNvSpPr txBox="1"/>
            <p:nvPr/>
          </p:nvSpPr>
          <p:spPr>
            <a:xfrm>
              <a:off x="802105" y="2134906"/>
              <a:ext cx="620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03</a:t>
              </a:r>
              <a:endParaRPr lang="ko-KR" altLang="en-US" sz="2800" spc="3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F61C-6094-4167-9B37-F9572D4C0726}"/>
                </a:ext>
              </a:extLst>
            </p:cNvPr>
            <p:cNvSpPr txBox="1"/>
            <p:nvPr/>
          </p:nvSpPr>
          <p:spPr>
            <a:xfrm>
              <a:off x="1611850" y="2134906"/>
              <a:ext cx="26276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개선점 및 발전방향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802105" y="5486137"/>
            <a:ext cx="1565080" cy="523220"/>
            <a:chOff x="802105" y="2134906"/>
            <a:chExt cx="1565080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802105" y="2134906"/>
              <a:ext cx="6206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04</a:t>
              </a:r>
              <a:endParaRPr lang="ko-KR" altLang="en-US" sz="2800" spc="3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E5C2C0-DA70-4CF3-B97A-7D44B2B0A087}"/>
                </a:ext>
              </a:extLst>
            </p:cNvPr>
            <p:cNvSpPr txBox="1"/>
            <p:nvPr/>
          </p:nvSpPr>
          <p:spPr>
            <a:xfrm>
              <a:off x="1611850" y="2134906"/>
              <a:ext cx="7553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3D535C-8972-4237-A91A-0F6D623F32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8FA51D-C321-44F6-B1EB-FDF9A3537C0F}"/>
              </a:ext>
            </a:extLst>
          </p:cNvPr>
          <p:cNvSpPr txBox="1"/>
          <p:nvPr/>
        </p:nvSpPr>
        <p:spPr>
          <a:xfrm>
            <a:off x="636272" y="531761"/>
            <a:ext cx="184858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solidFill>
                  <a:schemeClr val="accent3"/>
                </a:solidFill>
                <a:latin typeface="+mj-lt"/>
              </a:rPr>
              <a:t>B</a:t>
            </a:r>
            <a:endParaRPr lang="ko-KR" altLang="en-US" sz="166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550343-F550-46A4-8AFC-6961B1C578C1}"/>
              </a:ext>
            </a:extLst>
          </p:cNvPr>
          <p:cNvSpPr/>
          <p:nvPr/>
        </p:nvSpPr>
        <p:spPr>
          <a:xfrm>
            <a:off x="22054" y="3111733"/>
            <a:ext cx="6389897" cy="3323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E3E70A0-32B4-4284-AEED-E35837D8895E}"/>
              </a:ext>
            </a:extLst>
          </p:cNvPr>
          <p:cNvGrpSpPr/>
          <p:nvPr/>
        </p:nvGrpSpPr>
        <p:grpSpPr>
          <a:xfrm>
            <a:off x="312886" y="3362094"/>
            <a:ext cx="6099065" cy="2657156"/>
            <a:chOff x="636271" y="3429000"/>
            <a:chExt cx="6099065" cy="265715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0EB0AE-F497-477D-8294-D861BF07033A}"/>
                </a:ext>
              </a:extLst>
            </p:cNvPr>
            <p:cNvSpPr txBox="1"/>
            <p:nvPr/>
          </p:nvSpPr>
          <p:spPr>
            <a:xfrm>
              <a:off x="636271" y="4354015"/>
              <a:ext cx="6099065" cy="17321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en-US" altLang="ko-KR" spc="-150" dirty="0">
                  <a:latin typeface="THEJung130" panose="02020603020101020101" pitchFamily="18" charset="-127"/>
                  <a:ea typeface="THEJung130" panose="02020603020101020101" pitchFamily="18" charset="-127"/>
                </a:rPr>
                <a:t>Freeze-D</a:t>
              </a:r>
              <a:r>
                <a:rPr lang="ko-KR" altLang="en-US" spc="-150" dirty="0" err="1">
                  <a:latin typeface="THEJung130" panose="02020603020101020101" pitchFamily="18" charset="-127"/>
                  <a:ea typeface="THEJung130" panose="02020603020101020101" pitchFamily="18" charset="-127"/>
                </a:rPr>
                <a:t>를</a:t>
              </a:r>
              <a:r>
                <a:rPr lang="ko-KR" altLang="en-US" spc="-150" dirty="0">
                  <a:latin typeface="THEJung130" panose="02020603020101020101" pitchFamily="18" charset="-127"/>
                  <a:ea typeface="THEJung130" panose="02020603020101020101" pitchFamily="18" charset="-127"/>
                </a:rPr>
                <a:t> 적용했을 때</a:t>
              </a:r>
              <a:r>
                <a:rPr lang="en-US" altLang="ko-KR" spc="-150" dirty="0">
                  <a:latin typeface="THEJung130" panose="02020603020101020101" pitchFamily="18" charset="-127"/>
                  <a:ea typeface="THEJung130" panose="02020603020101020101" pitchFamily="18" charset="-127"/>
                </a:rPr>
                <a:t>,</a:t>
              </a:r>
              <a:r>
                <a:rPr lang="ko-KR" altLang="en-US" spc="-150" dirty="0">
                  <a:latin typeface="THEJung130" panose="02020603020101020101" pitchFamily="18" charset="-127"/>
                  <a:ea typeface="THEJung130" panose="02020603020101020101" pitchFamily="18" charset="-127"/>
                </a:rPr>
                <a:t> 기존보다 좋은 결과가 나옴</a:t>
              </a:r>
              <a:endParaRPr lang="en-US" altLang="ko-KR" spc="-150" dirty="0">
                <a:latin typeface="THEJung130" panose="02020603020101020101" pitchFamily="18" charset="-127"/>
                <a:ea typeface="THEJung130" panose="02020603020101020101" pitchFamily="18" charset="-127"/>
              </a:endParaRPr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endParaRPr lang="en-US" altLang="ko-KR" spc="-150" dirty="0">
                <a:latin typeface="THEJung130" panose="02020603020101020101" pitchFamily="18" charset="-127"/>
                <a:ea typeface="THEJung130" panose="02020603020101020101" pitchFamily="18" charset="-127"/>
              </a:endParaRPr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ko-KR" altLang="en-US" spc="-150" dirty="0">
                  <a:latin typeface="THEJung130" panose="02020603020101020101" pitchFamily="18" charset="-127"/>
                  <a:ea typeface="THEJung130" panose="02020603020101020101" pitchFamily="18" charset="-127"/>
                </a:rPr>
                <a:t>대부분의 이미지가 명확한 이미지가 </a:t>
              </a:r>
              <a:r>
                <a:rPr lang="ko-KR" altLang="en-US" spc="-150" dirty="0" err="1">
                  <a:latin typeface="THEJung130" panose="02020603020101020101" pitchFamily="18" charset="-127"/>
                  <a:ea typeface="THEJung130" panose="02020603020101020101" pitchFamily="18" charset="-127"/>
                </a:rPr>
                <a:t>나오지않음</a:t>
              </a:r>
              <a:endParaRPr lang="en-US" altLang="ko-KR" spc="-150" dirty="0">
                <a:latin typeface="THEJung130" panose="02020603020101020101" pitchFamily="18" charset="-127"/>
                <a:ea typeface="THEJung130" panose="02020603020101020101" pitchFamily="18" charset="-127"/>
              </a:endParaRPr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endParaRPr lang="en-US" altLang="ko-KR" spc="-150" dirty="0">
                <a:latin typeface="THEJung130" panose="02020603020101020101" pitchFamily="18" charset="-127"/>
                <a:ea typeface="THEJung130" panose="02020603020101020101" pitchFamily="18" charset="-127"/>
              </a:endParaRPr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en-US" altLang="ko-KR" spc="-150">
                  <a:latin typeface="THEJung130" panose="02020603020101020101" pitchFamily="18" charset="-127"/>
                  <a:ea typeface="THEJung130" panose="02020603020101020101" pitchFamily="18" charset="-127"/>
                </a:rPr>
                <a:t>Freeze-G</a:t>
              </a:r>
              <a:r>
                <a:rPr lang="ko-KR" altLang="en-US" spc="-150" dirty="0" err="1">
                  <a:latin typeface="THEJung130" panose="02020603020101020101" pitchFamily="18" charset="-127"/>
                  <a:ea typeface="THEJung130" panose="02020603020101020101" pitchFamily="18" charset="-127"/>
                </a:rPr>
                <a:t>를</a:t>
              </a:r>
              <a:r>
                <a:rPr lang="ko-KR" altLang="en-US" spc="-150" dirty="0">
                  <a:latin typeface="THEJung130" panose="02020603020101020101" pitchFamily="18" charset="-127"/>
                  <a:ea typeface="THEJung130" panose="02020603020101020101" pitchFamily="18" charset="-127"/>
                </a:rPr>
                <a:t> 적용해보고  다른 모델과 </a:t>
              </a:r>
              <a:r>
                <a:rPr lang="ko-KR" altLang="en-US" spc="-150" dirty="0" err="1">
                  <a:latin typeface="THEJung130" panose="02020603020101020101" pitchFamily="18" charset="-127"/>
                  <a:ea typeface="THEJung130" panose="02020603020101020101" pitchFamily="18" charset="-127"/>
                </a:rPr>
                <a:t>믹싱을</a:t>
              </a:r>
              <a:r>
                <a:rPr lang="ko-KR" altLang="en-US" spc="-150" dirty="0">
                  <a:latin typeface="THEJung130" panose="02020603020101020101" pitchFamily="18" charset="-127"/>
                  <a:ea typeface="THEJung130" panose="02020603020101020101" pitchFamily="18" charset="-127"/>
                </a:rPr>
                <a:t> 통해 성능 향상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55ACE5-905F-450D-91EC-E3AC776BB849}"/>
                </a:ext>
              </a:extLst>
            </p:cNvPr>
            <p:cNvSpPr txBox="1"/>
            <p:nvPr/>
          </p:nvSpPr>
          <p:spPr>
            <a:xfrm>
              <a:off x="636272" y="3429000"/>
              <a:ext cx="49808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spc="-150" dirty="0">
                  <a:solidFill>
                    <a:schemeClr val="bg2">
                      <a:lumMod val="25000"/>
                    </a:schemeClr>
                  </a:solidFill>
                  <a:latin typeface="tway_fly M" panose="02000300000000000000" pitchFamily="2" charset="-127"/>
                  <a:ea typeface="tway_fly M" panose="02000300000000000000" pitchFamily="2" charset="-127"/>
                </a:rPr>
                <a:t>Freeze-G,</a:t>
              </a:r>
              <a:r>
                <a:rPr lang="ko-KR" altLang="en-US" sz="3200" spc="-150" dirty="0">
                  <a:solidFill>
                    <a:schemeClr val="bg2">
                      <a:lumMod val="25000"/>
                    </a:schemeClr>
                  </a:solidFill>
                  <a:latin typeface="tway_fly M" panose="02000300000000000000" pitchFamily="2" charset="-127"/>
                  <a:ea typeface="tway_fly M" panose="02000300000000000000" pitchFamily="2" charset="-127"/>
                </a:rPr>
                <a:t> 다른 모델과 </a:t>
              </a:r>
              <a:r>
                <a:rPr lang="en-US" altLang="ko-KR" sz="3200" spc="-150" dirty="0">
                  <a:solidFill>
                    <a:schemeClr val="bg2">
                      <a:lumMod val="25000"/>
                    </a:schemeClr>
                  </a:solidFill>
                  <a:latin typeface="tway_fly M" panose="02000300000000000000" pitchFamily="2" charset="-127"/>
                  <a:ea typeface="tway_fly M" panose="02000300000000000000" pitchFamily="2" charset="-127"/>
                </a:rPr>
                <a:t>mixing</a:t>
              </a:r>
              <a:endPara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tway_fly M" panose="02000300000000000000" pitchFamily="2" charset="-127"/>
                <a:ea typeface="tway_fly M" panose="02000300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A32CC84-79CD-4C11-8FD6-38126B9BCBA1}"/>
                </a:ext>
              </a:extLst>
            </p:cNvPr>
            <p:cNvCxnSpPr>
              <a:cxnSpLocks/>
            </p:cNvCxnSpPr>
            <p:nvPr/>
          </p:nvCxnSpPr>
          <p:spPr>
            <a:xfrm>
              <a:off x="636272" y="4182780"/>
              <a:ext cx="54597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4456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2536874" y="2644170"/>
            <a:ext cx="71182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6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3199213" y="2619390"/>
            <a:ext cx="5793574" cy="1827257"/>
            <a:chOff x="3199213" y="2117558"/>
            <a:chExt cx="5793574" cy="18272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27430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Part 1.</a:t>
              </a:r>
              <a:endParaRPr lang="ko-KR" altLang="en-US" sz="66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3199213" y="3175374"/>
              <a:ext cx="57935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프로젝트 기획의도 및 가설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29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5208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프로젝트 기획의도 및 가설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483360" y="29565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484801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29B428-1657-4B3A-AB73-BAEB228F0FF0}"/>
              </a:ext>
            </a:extLst>
          </p:cNvPr>
          <p:cNvSpPr txBox="1"/>
          <p:nvPr/>
        </p:nvSpPr>
        <p:spPr>
          <a:xfrm>
            <a:off x="1521112" y="136700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wayair M" panose="02000300000000000000" pitchFamily="2" charset="-127"/>
                <a:ea typeface="twayair M" panose="02000300000000000000" pitchFamily="2" charset="-127"/>
              </a:rPr>
              <a:t>001</a:t>
            </a:r>
            <a:endParaRPr lang="ko-KR" altLang="en-US" dirty="0"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A9EFD-EDEA-4E55-ADA5-D740EFA08E91}"/>
              </a:ext>
            </a:extLst>
          </p:cNvPr>
          <p:cNvSpPr txBox="1"/>
          <p:nvPr/>
        </p:nvSpPr>
        <p:spPr>
          <a:xfrm>
            <a:off x="2371717" y="136700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wayair M" panose="02000300000000000000" pitchFamily="2" charset="-127"/>
                <a:ea typeface="twayair M" panose="02000300000000000000" pitchFamily="2" charset="-127"/>
              </a:rPr>
              <a:t>&gt;&gt;</a:t>
            </a:r>
            <a:endParaRPr lang="ko-KR" altLang="en-US" dirty="0"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3060417" y="1320838"/>
            <a:ext cx="5916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스타일봇</a:t>
            </a:r>
            <a:r>
              <a:rPr lang="ko-KR" altLang="en-US" sz="2400" spc="-15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</a:t>
            </a:r>
            <a:r>
              <a:rPr lang="ko-KR" altLang="en-US" sz="2400" spc="-150" dirty="0" err="1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아바타에</a:t>
            </a:r>
            <a:r>
              <a:rPr lang="ko-KR" altLang="en-US" sz="2400" spc="-15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적용할 얼굴 이미지의 필요성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3060418" y="1967559"/>
            <a:ext cx="8993726" cy="78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-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 한국 연예인의 얼굴 이미지를 그대로 이용하면 초상권 문제가 있음</a:t>
            </a: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-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 </a:t>
            </a:r>
            <a:r>
              <a:rPr lang="en-US" altLang="ko-KR" sz="1600" spc="-150" dirty="0" err="1">
                <a:latin typeface="twayair M" panose="02000300000000000000" pitchFamily="2" charset="-127"/>
                <a:ea typeface="twayair M" panose="02000300000000000000" pitchFamily="2" charset="-127"/>
              </a:rPr>
              <a:t>StyleGAN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을 사용하여 </a:t>
            </a:r>
            <a:r>
              <a:rPr lang="ko-KR" altLang="en-US" sz="1600" spc="-150" dirty="0" err="1">
                <a:latin typeface="twayair M" panose="02000300000000000000" pitchFamily="2" charset="-127"/>
                <a:ea typeface="twayair M" panose="02000300000000000000" pitchFamily="2" charset="-127"/>
              </a:rPr>
              <a:t>얼굴생성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 모델 파이프라인 작성</a:t>
            </a:r>
            <a:endParaRPr lang="en-US" altLang="ko-KR" sz="1600" spc="-150" dirty="0"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21B81-C796-4BD8-A372-18E09CFFB595}"/>
              </a:ext>
            </a:extLst>
          </p:cNvPr>
          <p:cNvSpPr txBox="1"/>
          <p:nvPr/>
        </p:nvSpPr>
        <p:spPr>
          <a:xfrm>
            <a:off x="1521112" y="318778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wayair M" panose="02000300000000000000" pitchFamily="2" charset="-127"/>
                <a:ea typeface="twayair M" panose="02000300000000000000" pitchFamily="2" charset="-127"/>
              </a:rPr>
              <a:t>002</a:t>
            </a:r>
            <a:endParaRPr lang="ko-KR" altLang="en-US" dirty="0"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8FF87-5FC5-41F1-A935-8518D0B49166}"/>
              </a:ext>
            </a:extLst>
          </p:cNvPr>
          <p:cNvSpPr txBox="1"/>
          <p:nvPr/>
        </p:nvSpPr>
        <p:spPr>
          <a:xfrm>
            <a:off x="2371717" y="318778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wayair M" panose="02000300000000000000" pitchFamily="2" charset="-127"/>
                <a:ea typeface="twayair M" panose="02000300000000000000" pitchFamily="2" charset="-127"/>
              </a:rPr>
              <a:t>&gt;&gt;</a:t>
            </a:r>
            <a:endParaRPr lang="ko-KR" altLang="en-US" dirty="0"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15C358-1FA5-47CB-8D9A-92A7B5D33465}"/>
              </a:ext>
            </a:extLst>
          </p:cNvPr>
          <p:cNvSpPr txBox="1"/>
          <p:nvPr/>
        </p:nvSpPr>
        <p:spPr>
          <a:xfrm>
            <a:off x="3060417" y="3141617"/>
            <a:ext cx="722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StyleGAN</a:t>
            </a:r>
            <a:r>
              <a:rPr lang="ko-KR" altLang="en-US" sz="2400" spc="-15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의 사전학습모델은 서양인에 특화되어 결과가 나옴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3C0C7C-65C6-490F-A953-EF7449FAE47A}"/>
              </a:ext>
            </a:extLst>
          </p:cNvPr>
          <p:cNvSpPr txBox="1"/>
          <p:nvPr/>
        </p:nvSpPr>
        <p:spPr>
          <a:xfrm>
            <a:off x="3060418" y="3820891"/>
            <a:ext cx="8993726" cy="78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-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 사람 얼굴 이미지 데이터셋으로 많이 쓰이는 </a:t>
            </a: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FFHQ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의 경우 서양인에 특화되어 이미지가 생성되는 경향이 있음</a:t>
            </a: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-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 동양인만 학습되어 있는 모델이 필요하며</a:t>
            </a: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,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 이미지 생성을 진행했을 때 선명한 이미지가 </a:t>
            </a:r>
            <a:r>
              <a:rPr lang="ko-KR" altLang="en-US" sz="1600" spc="-150" dirty="0" err="1">
                <a:latin typeface="twayair M" panose="02000300000000000000" pitchFamily="2" charset="-127"/>
                <a:ea typeface="twayair M" panose="02000300000000000000" pitchFamily="2" charset="-127"/>
              </a:rPr>
              <a:t>나와야함</a:t>
            </a: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.</a:t>
            </a:r>
            <a:endParaRPr lang="ko-KR" altLang="en-US" sz="1600" spc="-150" dirty="0"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E1B45-F6F4-4551-9329-2ABE79454968}"/>
              </a:ext>
            </a:extLst>
          </p:cNvPr>
          <p:cNvSpPr txBox="1"/>
          <p:nvPr/>
        </p:nvSpPr>
        <p:spPr>
          <a:xfrm>
            <a:off x="1521112" y="504920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wayair M" panose="02000300000000000000" pitchFamily="2" charset="-127"/>
                <a:ea typeface="twayair M" panose="02000300000000000000" pitchFamily="2" charset="-127"/>
              </a:rPr>
              <a:t>003</a:t>
            </a:r>
            <a:endParaRPr lang="ko-KR" altLang="en-US" dirty="0"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AC435-47EB-41A2-BFBA-F9E57DF09646}"/>
              </a:ext>
            </a:extLst>
          </p:cNvPr>
          <p:cNvSpPr txBox="1"/>
          <p:nvPr/>
        </p:nvSpPr>
        <p:spPr>
          <a:xfrm>
            <a:off x="2371717" y="504920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wayair M" panose="02000300000000000000" pitchFamily="2" charset="-127"/>
                <a:ea typeface="twayair M" panose="02000300000000000000" pitchFamily="2" charset="-127"/>
              </a:rPr>
              <a:t>&gt;&gt;</a:t>
            </a:r>
            <a:endParaRPr lang="ko-KR" altLang="en-US" dirty="0"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BC241-1D22-46C6-AC7E-C9769E22D4E4}"/>
              </a:ext>
            </a:extLst>
          </p:cNvPr>
          <p:cNvSpPr txBox="1"/>
          <p:nvPr/>
        </p:nvSpPr>
        <p:spPr>
          <a:xfrm>
            <a:off x="3060418" y="5003036"/>
            <a:ext cx="9131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크롤링한 이미지 데이터셋으로 학습시키면 동양인 특징을 가진 이미지를 </a:t>
            </a:r>
            <a:endParaRPr lang="en-US" altLang="ko-KR" sz="2400" spc="-150" dirty="0">
              <a:solidFill>
                <a:schemeClr val="accent2"/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r>
              <a:rPr lang="ko-KR" altLang="en-US" sz="2400" spc="-15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생성할 것이라 예상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D9358D-1A3C-475E-B276-38B17FF322BF}"/>
              </a:ext>
            </a:extLst>
          </p:cNvPr>
          <p:cNvSpPr txBox="1"/>
          <p:nvPr/>
        </p:nvSpPr>
        <p:spPr>
          <a:xfrm>
            <a:off x="3060417" y="5973443"/>
            <a:ext cx="8993726" cy="788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-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 </a:t>
            </a:r>
            <a:r>
              <a:rPr lang="en-US" altLang="ko-KR" sz="1600" spc="-150" dirty="0" err="1">
                <a:latin typeface="twayair M" panose="02000300000000000000" pitchFamily="2" charset="-127"/>
                <a:ea typeface="twayair M" panose="02000300000000000000" pitchFamily="2" charset="-127"/>
              </a:rPr>
              <a:t>Beautifulsoup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을 사용하여 구글에서 크롤링하고 카카오</a:t>
            </a: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API</a:t>
            </a:r>
            <a:r>
              <a:rPr lang="ko-KR" altLang="en-US" sz="1600" spc="-150" dirty="0" err="1">
                <a:latin typeface="twayair M" panose="02000300000000000000" pitchFamily="2" charset="-127"/>
                <a:ea typeface="twayair M" panose="02000300000000000000" pitchFamily="2" charset="-127"/>
              </a:rPr>
              <a:t>를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 사용하여 다음에서 이미지를 </a:t>
            </a:r>
            <a:r>
              <a:rPr lang="ko-KR" altLang="en-US" sz="1600" spc="-150" dirty="0" err="1">
                <a:latin typeface="twayair M" panose="02000300000000000000" pitchFamily="2" charset="-127"/>
                <a:ea typeface="twayair M" panose="02000300000000000000" pitchFamily="2" charset="-127"/>
              </a:rPr>
              <a:t>크롤링</a:t>
            </a: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-</a:t>
            </a:r>
            <a:r>
              <a:rPr lang="ko-KR" altLang="en-US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 얼굴의 유형과 구도가 최대한 비슷한 이미지를 </a:t>
            </a:r>
            <a:r>
              <a:rPr lang="ko-KR" altLang="en-US" sz="1600" spc="-150" dirty="0" err="1">
                <a:latin typeface="twayair M" panose="02000300000000000000" pitchFamily="2" charset="-127"/>
                <a:ea typeface="twayair M" panose="02000300000000000000" pitchFamily="2" charset="-127"/>
              </a:rPr>
              <a:t>크롤링</a:t>
            </a:r>
            <a:r>
              <a:rPr lang="en-US" altLang="ko-KR" sz="1600" spc="-150" dirty="0">
                <a:latin typeface="twayair M" panose="02000300000000000000" pitchFamily="2" charset="-127"/>
                <a:ea typeface="twayair M" panose="02000300000000000000" pitchFamily="2" charset="-127"/>
              </a:rPr>
              <a:t>.</a:t>
            </a:r>
            <a:endParaRPr lang="ko-KR" altLang="en-US" sz="1600" spc="-150" dirty="0"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27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F0F17C-FC18-4643-9928-A34703BA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AB87D-ADA5-49F5-BDA9-2D3455D30BCF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491FE-F21D-4481-BC36-5BF0EE82CF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BDD5CB-B3CE-497E-8B7B-49BC6661C3BF}"/>
              </a:ext>
            </a:extLst>
          </p:cNvPr>
          <p:cNvGrpSpPr/>
          <p:nvPr/>
        </p:nvGrpSpPr>
        <p:grpSpPr>
          <a:xfrm>
            <a:off x="4724470" y="2490281"/>
            <a:ext cx="2743059" cy="1877437"/>
            <a:chOff x="4798209" y="2117558"/>
            <a:chExt cx="2743059" cy="18774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82747F-3DD6-4BB3-A2D1-442486C7EA04}"/>
                </a:ext>
              </a:extLst>
            </p:cNvPr>
            <p:cNvSpPr txBox="1"/>
            <p:nvPr/>
          </p:nvSpPr>
          <p:spPr>
            <a:xfrm>
              <a:off x="4798209" y="2117558"/>
              <a:ext cx="274305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Part 2.</a:t>
              </a:r>
              <a:endParaRPr lang="ko-KR" altLang="en-US" sz="66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7A67CC-F92B-4DF7-8973-3969389967A2}"/>
                </a:ext>
              </a:extLst>
            </p:cNvPr>
            <p:cNvSpPr txBox="1"/>
            <p:nvPr/>
          </p:nvSpPr>
          <p:spPr>
            <a:xfrm>
              <a:off x="5064306" y="3225554"/>
              <a:ext cx="221086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spc="-300" dirty="0">
                  <a:solidFill>
                    <a:schemeClr val="bg1"/>
                  </a:solidFill>
                  <a:latin typeface="twayair M" panose="02000300000000000000" pitchFamily="2" charset="-127"/>
                  <a:ea typeface="twayair M" panose="02000300000000000000" pitchFamily="2" charset="-127"/>
                </a:rPr>
                <a:t>모델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56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모델 설명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FBC1C0-745E-4C46-84A2-14ADE918000E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6745F-33B5-4A76-9759-38ABF153A9A9}"/>
              </a:ext>
            </a:extLst>
          </p:cNvPr>
          <p:cNvSpPr/>
          <p:nvPr/>
        </p:nvSpPr>
        <p:spPr>
          <a:xfrm>
            <a:off x="6096000" y="1480799"/>
            <a:ext cx="2148346" cy="707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5E2C18-B23F-4CCE-9449-C5B740648C43}"/>
              </a:ext>
            </a:extLst>
          </p:cNvPr>
          <p:cNvSpPr txBox="1"/>
          <p:nvPr/>
        </p:nvSpPr>
        <p:spPr>
          <a:xfrm>
            <a:off x="6047109" y="1569379"/>
            <a:ext cx="2246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이미지 </a:t>
            </a:r>
            <a:r>
              <a:rPr lang="ko-KR" altLang="en-US" sz="2800" dirty="0" err="1">
                <a:solidFill>
                  <a:schemeClr val="bg1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크롤링</a:t>
            </a:r>
            <a:endParaRPr lang="ko-KR" altLang="en-US" sz="2800" dirty="0">
              <a:solidFill>
                <a:schemeClr val="bg1"/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A61E5-9738-4C77-A336-C06DB3B282C5}"/>
              </a:ext>
            </a:extLst>
          </p:cNvPr>
          <p:cNvSpPr txBox="1"/>
          <p:nvPr/>
        </p:nvSpPr>
        <p:spPr>
          <a:xfrm>
            <a:off x="6095999" y="2564697"/>
            <a:ext cx="60142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구글과 다음에서 여성 연예인 얼굴 이미지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크롤링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Feminine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타입의 여성 사진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200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장을 모아서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머리길이로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분류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구도와 이목구비의 특징이 최대한 비슷한 사진으로 수집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글씨나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악세사리는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노이즈로 생각하고 제외시키지 않음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1328AE-81E8-4031-8851-BDD649B1B309}"/>
              </a:ext>
            </a:extLst>
          </p:cNvPr>
          <p:cNvSpPr/>
          <p:nvPr/>
        </p:nvSpPr>
        <p:spPr>
          <a:xfrm>
            <a:off x="863600" y="1480800"/>
            <a:ext cx="4776463" cy="41951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D13112-5D77-D942-B4D7-E9C08CC35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98" y="1535039"/>
            <a:ext cx="2671882" cy="23054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22B744-7B3B-DC4D-93E7-BF13ACBA8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95" y="1515373"/>
            <a:ext cx="1761959" cy="21978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B5383ED-05B6-804A-AA17-615027ACB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02" y="3669802"/>
            <a:ext cx="1781018" cy="19838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28B958-53F0-DD49-9066-7DF9841A3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2" y="3894730"/>
            <a:ext cx="2931546" cy="175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23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모델 설명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FBC1C0-745E-4C46-84A2-14ADE918000E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6745F-33B5-4A76-9759-38ABF153A9A9}"/>
              </a:ext>
            </a:extLst>
          </p:cNvPr>
          <p:cNvSpPr/>
          <p:nvPr/>
        </p:nvSpPr>
        <p:spPr>
          <a:xfrm>
            <a:off x="6096000" y="1480799"/>
            <a:ext cx="2148346" cy="707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5E2C18-B23F-4CCE-9449-C5B740648C43}"/>
              </a:ext>
            </a:extLst>
          </p:cNvPr>
          <p:cNvSpPr txBox="1"/>
          <p:nvPr/>
        </p:nvSpPr>
        <p:spPr>
          <a:xfrm>
            <a:off x="6096000" y="1480800"/>
            <a:ext cx="2148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+mj-lt"/>
              </a:rPr>
              <a:t>StyleGAN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0A61E5-9738-4C77-A336-C06DB3B282C5}"/>
              </a:ext>
            </a:extLst>
          </p:cNvPr>
          <p:cNvSpPr txBox="1"/>
          <p:nvPr/>
        </p:nvSpPr>
        <p:spPr>
          <a:xfrm>
            <a:off x="6095999" y="2564697"/>
            <a:ext cx="60142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PGGAN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구조에서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Style transfer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개념을 적용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Mapping network</a:t>
            </a: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해상도마다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스타일이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들어가게되어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 사진 별 특징을 담아낼 수 있음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AdaIN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 algn="just">
              <a:buFontTx/>
              <a:buChar char="-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Blob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생성문제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twayair M" panose="02000300000000000000" pitchFamily="2" charset="-127"/>
              <a:ea typeface="twayair M" panose="020003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C1328AE-81E8-4031-8851-BDD649B1B309}"/>
              </a:ext>
            </a:extLst>
          </p:cNvPr>
          <p:cNvSpPr/>
          <p:nvPr/>
        </p:nvSpPr>
        <p:spPr>
          <a:xfrm>
            <a:off x="863600" y="1480800"/>
            <a:ext cx="4776463" cy="41951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09F7D5-32E8-9C46-9F2E-2D6A9FB49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58" y="1560283"/>
            <a:ext cx="4690306" cy="400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2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모델 설명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FBC1C0-745E-4C46-84A2-14ADE918000E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216745F-33B5-4A76-9759-38ABF153A9A9}"/>
              </a:ext>
            </a:extLst>
          </p:cNvPr>
          <p:cNvSpPr/>
          <p:nvPr/>
        </p:nvSpPr>
        <p:spPr>
          <a:xfrm>
            <a:off x="1061629" y="4103697"/>
            <a:ext cx="4274635" cy="7078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5E2C18-B23F-4CCE-9449-C5B740648C43}"/>
              </a:ext>
            </a:extLst>
          </p:cNvPr>
          <p:cNvSpPr txBox="1"/>
          <p:nvPr/>
        </p:nvSpPr>
        <p:spPr>
          <a:xfrm>
            <a:off x="1061630" y="4103698"/>
            <a:ext cx="4274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solidFill>
                  <a:schemeClr val="bg1"/>
                </a:solidFill>
                <a:latin typeface="+mj-lt"/>
              </a:rPr>
              <a:t>StyleGAN</a:t>
            </a:r>
            <a:r>
              <a:rPr lang="ko-KR" altLang="en-US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v2 +</a:t>
            </a:r>
            <a:r>
              <a:rPr lang="en-US" altLang="ko-KR" sz="4000" dirty="0" err="1">
                <a:solidFill>
                  <a:schemeClr val="bg1"/>
                </a:solidFill>
                <a:latin typeface="+mj-lt"/>
              </a:rPr>
              <a:t>ada</a:t>
            </a:r>
            <a:endParaRPr lang="ko-KR" altLang="en-US" sz="4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1DF563-6029-6E49-9A7B-D238462A7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0" y="1228042"/>
            <a:ext cx="10404299" cy="274489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C58727-15BE-6544-8981-EF1CD26B6CD6}"/>
              </a:ext>
            </a:extLst>
          </p:cNvPr>
          <p:cNvSpPr txBox="1"/>
          <p:nvPr/>
        </p:nvSpPr>
        <p:spPr>
          <a:xfrm>
            <a:off x="1061629" y="4995746"/>
            <a:ext cx="6253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latin typeface="twayair M" panose="02000300000000000000" pitchFamily="2" charset="-127"/>
                <a:ea typeface="twayair M" panose="02000300000000000000" pitchFamily="2" charset="-127"/>
              </a:rPr>
              <a:t>v1</a:t>
            </a:r>
            <a:r>
              <a:rPr kumimoji="1" lang="ko-KR" altLang="en-US" dirty="0">
                <a:latin typeface="twayair M" panose="02000300000000000000" pitchFamily="2" charset="-127"/>
                <a:ea typeface="twayair M" panose="02000300000000000000" pitchFamily="2" charset="-127"/>
              </a:rPr>
              <a:t>에서 발생했던 </a:t>
            </a:r>
            <a:r>
              <a:rPr kumimoji="1" lang="en-US" altLang="ko-KR" dirty="0">
                <a:latin typeface="twayair M" panose="02000300000000000000" pitchFamily="2" charset="-127"/>
                <a:ea typeface="twayair M" panose="02000300000000000000" pitchFamily="2" charset="-127"/>
              </a:rPr>
              <a:t>blob</a:t>
            </a:r>
            <a:r>
              <a:rPr kumimoji="1" lang="ko-KR" altLang="en-US" dirty="0">
                <a:latin typeface="twayair M" panose="02000300000000000000" pitchFamily="2" charset="-127"/>
                <a:ea typeface="twayair M" panose="02000300000000000000" pitchFamily="2" charset="-127"/>
              </a:rPr>
              <a:t>문제를 해결</a:t>
            </a:r>
            <a:endParaRPr kumimoji="1" lang="en-US" altLang="ko-KR" dirty="0"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latin typeface="twayair M" panose="02000300000000000000" pitchFamily="2" charset="-127"/>
                <a:ea typeface="twayair M" panose="02000300000000000000" pitchFamily="2" charset="-127"/>
              </a:rPr>
              <a:t>데이터증강기법을 통해 데이터 부족을 해결</a:t>
            </a:r>
            <a:endParaRPr kumimoji="1" lang="en-US" altLang="ko-KR" dirty="0"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latin typeface="twayair M" panose="02000300000000000000" pitchFamily="2" charset="-127"/>
              <a:ea typeface="twayair M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latin typeface="twayair M" panose="02000300000000000000" pitchFamily="2" charset="-127"/>
                <a:ea typeface="twayair M" panose="02000300000000000000" pitchFamily="2" charset="-127"/>
              </a:rPr>
              <a:t>Resume</a:t>
            </a:r>
            <a:r>
              <a:rPr kumimoji="1" lang="ko-KR" altLang="en-US" dirty="0">
                <a:latin typeface="twayair M" panose="02000300000000000000" pitchFamily="2" charset="-127"/>
                <a:ea typeface="twayair M" panose="02000300000000000000" pitchFamily="2" charset="-127"/>
              </a:rPr>
              <a:t>과 </a:t>
            </a:r>
            <a:r>
              <a:rPr kumimoji="1" lang="en-US" altLang="ko-KR" dirty="0">
                <a:latin typeface="twayair M" panose="02000300000000000000" pitchFamily="2" charset="-127"/>
                <a:ea typeface="twayair M" panose="02000300000000000000" pitchFamily="2" charset="-127"/>
              </a:rPr>
              <a:t>Freeze-D</a:t>
            </a:r>
            <a:r>
              <a:rPr kumimoji="1" lang="ko-KR" altLang="en-US" dirty="0" err="1">
                <a:latin typeface="twayair M" panose="02000300000000000000" pitchFamily="2" charset="-127"/>
                <a:ea typeface="twayair M" panose="02000300000000000000" pitchFamily="2" charset="-127"/>
              </a:rPr>
              <a:t>를</a:t>
            </a:r>
            <a:r>
              <a:rPr kumimoji="1" lang="ko-KR" altLang="en-US" dirty="0">
                <a:latin typeface="twayair M" panose="02000300000000000000" pitchFamily="2" charset="-127"/>
                <a:ea typeface="twayair M" panose="02000300000000000000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300026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twayair M" panose="02000300000000000000" pitchFamily="2" charset="-127"/>
                <a:ea typeface="twayair M" panose="02000300000000000000" pitchFamily="2" charset="-127"/>
              </a:rPr>
              <a:t>모델 설명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FBC1C0-745E-4C46-84A2-14ADE918000E}"/>
              </a:ext>
            </a:extLst>
          </p:cNvPr>
          <p:cNvSpPr/>
          <p:nvPr/>
        </p:nvSpPr>
        <p:spPr>
          <a:xfrm>
            <a:off x="6348494" y="1562954"/>
            <a:ext cx="5275005" cy="141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3261C3-4E26-7E43-B0A2-3B89F027A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3" y="1170276"/>
            <a:ext cx="10311619" cy="54995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1B0D18-D6AD-9D40-99A7-4AC09C48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3" y="1174853"/>
            <a:ext cx="10311619" cy="549953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1D529E1-B071-F941-99DA-768F542C9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3" y="1188756"/>
            <a:ext cx="10311619" cy="54995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AEB5F7-0BF3-1740-801D-EEA0457CC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2" y="1170276"/>
            <a:ext cx="10311619" cy="549953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FB82606-33FB-0842-BB45-11B28988D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3" y="1165363"/>
            <a:ext cx="10311619" cy="54995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ECF8594-D312-934F-BEE5-0617D77062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3" y="1160450"/>
            <a:ext cx="10311619" cy="54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486</Words>
  <Application>Microsoft Macintosh PowerPoint</Application>
  <PresentationFormat>와이드스크린</PresentationFormat>
  <Paragraphs>145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G마켓 산스 TTF Bold</vt:lpstr>
      <vt:lpstr>G마켓 산스 TTF Light</vt:lpstr>
      <vt:lpstr>THEJung130</vt:lpstr>
      <vt:lpstr>tway_fly M</vt:lpstr>
      <vt:lpstr>twayair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Microsoft Office User</cp:lastModifiedBy>
  <cp:revision>38</cp:revision>
  <dcterms:created xsi:type="dcterms:W3CDTF">2020-07-12T23:40:59Z</dcterms:created>
  <dcterms:modified xsi:type="dcterms:W3CDTF">2021-10-04T06:36:54Z</dcterms:modified>
</cp:coreProperties>
</file>